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46" r:id="rId2"/>
    <p:sldId id="445" r:id="rId3"/>
    <p:sldId id="318" r:id="rId4"/>
    <p:sldId id="448" r:id="rId5"/>
    <p:sldId id="457" r:id="rId6"/>
    <p:sldId id="449" r:id="rId7"/>
    <p:sldId id="460" r:id="rId8"/>
    <p:sldId id="459" r:id="rId9"/>
    <p:sldId id="265"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5" autoAdjust="0"/>
    <p:restoredTop sz="85298" autoAdjust="0"/>
  </p:normalViewPr>
  <p:slideViewPr>
    <p:cSldViewPr snapToGrid="0">
      <p:cViewPr varScale="1">
        <p:scale>
          <a:sx n="72" d="100"/>
          <a:sy n="72" d="100"/>
        </p:scale>
        <p:origin x="1282" y="67"/>
      </p:cViewPr>
      <p:guideLst>
        <p:guide orient="horz" pos="219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2024/5/18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dirty="0">
                <a:solidFill>
                  <a:srgbClr val="191B1F"/>
                </a:solidFill>
                <a:effectLst/>
                <a:highlight>
                  <a:srgbClr val="FFFFFF"/>
                </a:highlight>
                <a:latin typeface="-apple-system"/>
              </a:rPr>
              <a:t>将目标项目嵌入融合到历史交互项目表示生成中。因此，可以引入用户当前偏好作为目标项目预测的辅助信号，也可以注入一些不确定性。</a:t>
            </a:r>
            <a:endParaRPr lang="zh-CN" altLang="en-US" sz="1000"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204265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Arial" panose="020B0604020202020204" pitchFamily="34" charset="0"/>
              <a:buChar char="•"/>
            </a:pPr>
            <a:r>
              <a:rPr lang="en-US" altLang="zh-CN" b="0" i="0" dirty="0">
                <a:solidFill>
                  <a:srgbClr val="191B1F"/>
                </a:solidFill>
                <a:effectLst/>
                <a:highlight>
                  <a:srgbClr val="FFFFFF"/>
                </a:highlight>
                <a:latin typeface="-apple-system"/>
              </a:rPr>
              <a:t>L-</a:t>
            </a:r>
            <a:r>
              <a:rPr lang="en-US" altLang="zh-CN" b="0" i="0" dirty="0" err="1">
                <a:solidFill>
                  <a:srgbClr val="191B1F"/>
                </a:solidFill>
                <a:effectLst/>
                <a:highlight>
                  <a:srgbClr val="FFFFFF"/>
                </a:highlight>
                <a:latin typeface="-apple-system"/>
              </a:rPr>
              <a:t>DiffRec</a:t>
            </a:r>
            <a:r>
              <a:rPr lang="en-US" altLang="zh-CN" b="0" i="0" dirty="0">
                <a:solidFill>
                  <a:srgbClr val="191B1F"/>
                </a:solidFill>
                <a:effectLst/>
                <a:highlight>
                  <a:srgbClr val="FFFFFF"/>
                </a:highlight>
                <a:latin typeface="-apple-system"/>
              </a:rPr>
              <a:t> </a:t>
            </a:r>
            <a:r>
              <a:rPr lang="zh-CN" altLang="en-US" b="0" i="0" dirty="0">
                <a:solidFill>
                  <a:srgbClr val="191B1F"/>
                </a:solidFill>
                <a:effectLst/>
                <a:highlight>
                  <a:srgbClr val="FFFFFF"/>
                </a:highlight>
                <a:latin typeface="-apple-system"/>
              </a:rPr>
              <a:t>首先基于物品表示（</a:t>
            </a:r>
            <a:r>
              <a:rPr lang="en-US" altLang="zh-CN" b="0" i="0" dirty="0" err="1">
                <a:solidFill>
                  <a:srgbClr val="191B1F"/>
                </a:solidFill>
                <a:effectLst/>
                <a:highlight>
                  <a:srgbClr val="FFFFFF"/>
                </a:highlight>
                <a:latin typeface="-apple-system"/>
              </a:rPr>
              <a:t>LightGCN</a:t>
            </a:r>
            <a:r>
              <a:rPr lang="en-US" altLang="zh-CN" b="0" i="0" dirty="0">
                <a:solidFill>
                  <a:srgbClr val="191B1F"/>
                </a:solidFill>
                <a:effectLst/>
                <a:highlight>
                  <a:srgbClr val="FFFFFF"/>
                </a:highlight>
                <a:latin typeface="-apple-system"/>
              </a:rPr>
              <a:t> </a:t>
            </a:r>
            <a:r>
              <a:rPr lang="zh-CN" altLang="en-US" b="0" i="0" dirty="0">
                <a:solidFill>
                  <a:srgbClr val="191B1F"/>
                </a:solidFill>
                <a:effectLst/>
                <a:highlight>
                  <a:srgbClr val="FFFFFF"/>
                </a:highlight>
                <a:latin typeface="-apple-system"/>
              </a:rPr>
              <a:t>训练所得）采用 </a:t>
            </a:r>
            <a:r>
              <a:rPr lang="en-US" altLang="zh-CN" b="0" i="0" dirty="0">
                <a:solidFill>
                  <a:srgbClr val="191B1F"/>
                </a:solidFill>
                <a:effectLst/>
                <a:highlight>
                  <a:srgbClr val="FFFFFF"/>
                </a:highlight>
                <a:latin typeface="-apple-system"/>
              </a:rPr>
              <a:t>k-means </a:t>
            </a:r>
            <a:r>
              <a:rPr lang="zh-CN" altLang="en-US" b="0" i="0" dirty="0">
                <a:solidFill>
                  <a:srgbClr val="191B1F"/>
                </a:solidFill>
                <a:effectLst/>
                <a:highlight>
                  <a:srgbClr val="FFFFFF"/>
                </a:highlight>
                <a:latin typeface="-apple-system"/>
              </a:rPr>
              <a:t>对物品进行聚类，</a:t>
            </a:r>
            <a:endParaRPr lang="en-US" altLang="zh-CN" b="0" i="0" dirty="0">
              <a:solidFill>
                <a:srgbClr val="191B1F"/>
              </a:solidFill>
              <a:effectLst/>
              <a:highlight>
                <a:srgbClr val="FFFFFF"/>
              </a:highlight>
              <a:latin typeface="-apple-system"/>
            </a:endParaRPr>
          </a:p>
          <a:p>
            <a:pPr algn="l">
              <a:buFont typeface="Arial" panose="020B0604020202020204" pitchFamily="34" charset="0"/>
              <a:buChar char="•"/>
            </a:pPr>
            <a:r>
              <a:rPr lang="zh-CN" altLang="en-US" b="0" i="0" dirty="0">
                <a:solidFill>
                  <a:srgbClr val="191B1F"/>
                </a:solidFill>
                <a:effectLst/>
                <a:highlight>
                  <a:srgbClr val="FFFFFF"/>
                </a:highlight>
                <a:latin typeface="-apple-system"/>
              </a:rPr>
              <a:t>根据聚类结果将交互历史进行相应划分，进一步通过多个编码器对每类交互进行维度压缩，随后在隐空间中进行扩散模型的前向与反向过程，再通过多个解码器映射回真实维度进行排序与推荐。</a:t>
            </a:r>
            <a:endParaRPr lang="en-US" altLang="zh-CN" b="0" i="0" dirty="0">
              <a:solidFill>
                <a:srgbClr val="191B1F"/>
              </a:solidFill>
              <a:effectLst/>
              <a:highlight>
                <a:srgbClr val="FFFFFF"/>
              </a:highlight>
              <a:latin typeface="-apple-system"/>
            </a:endParaRPr>
          </a:p>
          <a:p>
            <a:pPr algn="l">
              <a:buFont typeface="Arial" panose="020B0604020202020204" pitchFamily="34" charset="0"/>
              <a:buChar char="•"/>
            </a:pPr>
            <a:r>
              <a:rPr lang="zh-CN" altLang="en-US" b="0" i="0" dirty="0">
                <a:solidFill>
                  <a:srgbClr val="191B1F"/>
                </a:solidFill>
                <a:effectLst/>
                <a:highlight>
                  <a:srgbClr val="FFFFFF"/>
                </a:highlight>
                <a:latin typeface="-apple-system"/>
              </a:rPr>
              <a:t>方法显著降低了用于部署大规模推荐系统的扩散模型的参数规模和内存成本。</a:t>
            </a:r>
            <a:endParaRPr lang="en-US" altLang="zh-CN" b="0" i="0" dirty="0">
              <a:solidFill>
                <a:srgbClr val="191B1F"/>
              </a:solidFill>
              <a:effectLst/>
              <a:highlight>
                <a:srgbClr val="FFFFFF"/>
              </a:highlight>
              <a:latin typeface="-apple-system"/>
            </a:endParaRPr>
          </a:p>
          <a:p>
            <a:pPr algn="l">
              <a:buFont typeface="Arial" panose="020B0604020202020204" pitchFamily="34" charset="0"/>
              <a:buChar char="•"/>
            </a:pPr>
            <a:r>
              <a:rPr lang="en-US" altLang="zh-CN" b="1" i="0" dirty="0">
                <a:solidFill>
                  <a:srgbClr val="191B1F"/>
                </a:solidFill>
                <a:effectLst/>
                <a:highlight>
                  <a:srgbClr val="FFFFFF"/>
                </a:highlight>
                <a:latin typeface="-apple-system"/>
              </a:rPr>
              <a:t>T-</a:t>
            </a:r>
            <a:r>
              <a:rPr lang="en-US" altLang="zh-CN" b="1" i="0" dirty="0" err="1">
                <a:solidFill>
                  <a:srgbClr val="191B1F"/>
                </a:solidFill>
                <a:effectLst/>
                <a:highlight>
                  <a:srgbClr val="FFFFFF"/>
                </a:highlight>
                <a:latin typeface="-apple-system"/>
              </a:rPr>
              <a:t>DiffRec</a:t>
            </a:r>
            <a:r>
              <a:rPr lang="zh-CN" altLang="en-US" b="1" i="0" dirty="0">
                <a:solidFill>
                  <a:srgbClr val="191B1F"/>
                </a:solidFill>
                <a:effectLst/>
                <a:highlight>
                  <a:srgbClr val="FFFFFF"/>
                </a:highlight>
                <a:latin typeface="-apple-system"/>
              </a:rPr>
              <a:t>使用时间感知</a:t>
            </a:r>
            <a:r>
              <a:rPr lang="en-US" altLang="zh-CN" b="1" i="0" dirty="0">
                <a:solidFill>
                  <a:srgbClr val="191B1F"/>
                </a:solidFill>
                <a:effectLst/>
                <a:highlight>
                  <a:srgbClr val="FFFFFF"/>
                </a:highlight>
                <a:latin typeface="-apple-system"/>
              </a:rPr>
              <a:t>reweighting</a:t>
            </a:r>
            <a:r>
              <a:rPr lang="zh-CN" altLang="en-US" b="1" i="0" dirty="0">
                <a:solidFill>
                  <a:srgbClr val="191B1F"/>
                </a:solidFill>
                <a:effectLst/>
                <a:highlight>
                  <a:srgbClr val="FFFFFF"/>
                </a:highlight>
                <a:latin typeface="-apple-system"/>
              </a:rPr>
              <a:t>策略，为最近的用户交互分配更大的权重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39949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0" i="0" dirty="0">
                <a:solidFill>
                  <a:srgbClr val="191B1F"/>
                </a:solidFill>
                <a:effectLst/>
                <a:highlight>
                  <a:srgbClr val="FFFFFF"/>
                </a:highlight>
                <a:latin typeface="-apple-system"/>
              </a:rPr>
              <a:t>具体来说，在给定历史</a:t>
            </a:r>
            <a:r>
              <a:rPr lang="en-US" altLang="zh-CN" b="0" i="0" dirty="0">
                <a:solidFill>
                  <a:srgbClr val="191B1F"/>
                </a:solidFill>
                <a:effectLst/>
                <a:highlight>
                  <a:srgbClr val="FFFFFF"/>
                </a:highlight>
                <a:latin typeface="-apple-system"/>
              </a:rPr>
              <a:t>item</a:t>
            </a:r>
            <a:r>
              <a:rPr lang="zh-CN" altLang="en-US" b="0" i="0" dirty="0">
                <a:solidFill>
                  <a:srgbClr val="191B1F"/>
                </a:solidFill>
                <a:effectLst/>
                <a:highlight>
                  <a:srgbClr val="FFFFFF"/>
                </a:highlight>
                <a:latin typeface="-apple-system"/>
              </a:rPr>
              <a:t>序列的情况下，</a:t>
            </a:r>
            <a:r>
              <a:rPr lang="en-US" altLang="zh-CN" b="1" i="0" dirty="0" err="1">
                <a:solidFill>
                  <a:srgbClr val="191B1F"/>
                </a:solidFill>
                <a:effectLst/>
                <a:highlight>
                  <a:srgbClr val="FFFFFF"/>
                </a:highlight>
                <a:latin typeface="-apple-system"/>
              </a:rPr>
              <a:t>DreamRec</a:t>
            </a:r>
            <a:r>
              <a:rPr lang="en-US" altLang="zh-CN" b="1" i="0" dirty="0">
                <a:solidFill>
                  <a:srgbClr val="191B1F"/>
                </a:solidFill>
                <a:effectLst/>
                <a:highlight>
                  <a:srgbClr val="FFFFFF"/>
                </a:highlight>
                <a:latin typeface="-apple-system"/>
              </a:rPr>
              <a:t> </a:t>
            </a:r>
            <a:r>
              <a:rPr lang="zh-CN" altLang="en-US" b="1" i="0" dirty="0">
                <a:solidFill>
                  <a:srgbClr val="191B1F"/>
                </a:solidFill>
                <a:effectLst/>
                <a:highlight>
                  <a:srgbClr val="FFFFFF"/>
                </a:highlight>
                <a:latin typeface="-apple-system"/>
              </a:rPr>
              <a:t>的正向过程会逐渐向</a:t>
            </a:r>
            <a:r>
              <a:rPr lang="en-US" altLang="zh-CN" b="1" i="0" dirty="0">
                <a:solidFill>
                  <a:srgbClr val="191B1F"/>
                </a:solidFill>
                <a:effectLst/>
                <a:highlight>
                  <a:srgbClr val="FFFFFF"/>
                </a:highlight>
                <a:latin typeface="-apple-system"/>
              </a:rPr>
              <a:t>target item</a:t>
            </a:r>
            <a:r>
              <a:rPr lang="zh-CN" altLang="en-US" b="1" i="0" dirty="0">
                <a:solidFill>
                  <a:srgbClr val="191B1F"/>
                </a:solidFill>
                <a:effectLst/>
                <a:highlight>
                  <a:srgbClr val="FFFFFF"/>
                </a:highlight>
                <a:latin typeface="-apple-system"/>
              </a:rPr>
              <a:t>的表征中添加噪声，并几乎成为噪声，</a:t>
            </a:r>
            <a:endParaRPr lang="en-US" altLang="zh-CN" b="1" i="0" dirty="0">
              <a:solidFill>
                <a:srgbClr val="191B1F"/>
              </a:solidFill>
              <a:effectLst/>
              <a:highlight>
                <a:srgbClr val="FFFFFF"/>
              </a:highlight>
              <a:latin typeface="-apple-system"/>
            </a:endParaRPr>
          </a:p>
          <a:p>
            <a:r>
              <a:rPr lang="zh-CN" altLang="en-US" b="1" i="0" dirty="0">
                <a:solidFill>
                  <a:srgbClr val="191B1F"/>
                </a:solidFill>
                <a:effectLst/>
                <a:highlight>
                  <a:srgbClr val="FFFFFF"/>
                </a:highlight>
                <a:latin typeface="-apple-system"/>
              </a:rPr>
              <a:t>而反向过程则会在历史交互引导下逐渐去噪高斯噪声，从而生成与历史交互一致的理想</a:t>
            </a:r>
            <a:r>
              <a:rPr lang="en-US" altLang="zh-CN" b="1" i="0" dirty="0">
                <a:solidFill>
                  <a:srgbClr val="191B1F"/>
                </a:solidFill>
                <a:effectLst/>
                <a:highlight>
                  <a:srgbClr val="FFFFFF"/>
                </a:highlight>
                <a:latin typeface="-apple-system"/>
              </a:rPr>
              <a:t>item</a:t>
            </a:r>
            <a:r>
              <a:rPr lang="zh-CN" altLang="en-US" b="1" i="0" dirty="0">
                <a:solidFill>
                  <a:srgbClr val="191B1F"/>
                </a:solidFill>
                <a:effectLst/>
                <a:highlight>
                  <a:srgbClr val="FFFFFF"/>
                </a:highlight>
                <a:latin typeface="-apple-system"/>
              </a:rPr>
              <a:t>。</a:t>
            </a:r>
            <a:endParaRPr lang="en-US" altLang="zh-CN" b="1" i="0" dirty="0">
              <a:solidFill>
                <a:srgbClr val="191B1F"/>
              </a:solidFill>
              <a:effectLst/>
              <a:highlight>
                <a:srgbClr val="FFFFFF"/>
              </a:highlight>
              <a:latin typeface="-apple-system"/>
            </a:endParaRPr>
          </a:p>
          <a:p>
            <a:r>
              <a:rPr lang="zh-CN" altLang="en-US" b="0" i="0" dirty="0">
                <a:solidFill>
                  <a:srgbClr val="191B1F"/>
                </a:solidFill>
                <a:effectLst/>
                <a:highlight>
                  <a:srgbClr val="FFFFFF"/>
                </a:highlight>
                <a:latin typeface="-apple-system"/>
              </a:rPr>
              <a:t>其中，我们通过对将历史序列通过</a:t>
            </a:r>
            <a:r>
              <a:rPr lang="en-US" altLang="zh-CN" b="0" i="0" dirty="0">
                <a:solidFill>
                  <a:srgbClr val="191B1F"/>
                </a:solidFill>
                <a:effectLst/>
                <a:highlight>
                  <a:srgbClr val="FFFFFF"/>
                </a:highlight>
                <a:latin typeface="-apple-system"/>
              </a:rPr>
              <a:t>Transformer</a:t>
            </a:r>
            <a:r>
              <a:rPr lang="zh-CN" altLang="en-US" b="0" i="0" dirty="0">
                <a:solidFill>
                  <a:srgbClr val="191B1F"/>
                </a:solidFill>
                <a:effectLst/>
                <a:highlight>
                  <a:srgbClr val="FFFFFF"/>
                </a:highlight>
                <a:latin typeface="-apple-system"/>
              </a:rPr>
              <a:t>编码来建立历史引导，从而使每个序列的理想</a:t>
            </a:r>
            <a:r>
              <a:rPr lang="en-US" altLang="zh-CN" b="0" i="0" dirty="0">
                <a:solidFill>
                  <a:srgbClr val="191B1F"/>
                </a:solidFill>
                <a:effectLst/>
                <a:highlight>
                  <a:srgbClr val="FFFFFF"/>
                </a:highlight>
                <a:latin typeface="-apple-system"/>
              </a:rPr>
              <a:t>item</a:t>
            </a:r>
            <a:r>
              <a:rPr lang="zh-CN" altLang="en-US" b="0" i="0" dirty="0">
                <a:solidFill>
                  <a:srgbClr val="191B1F"/>
                </a:solidFill>
                <a:effectLst/>
                <a:highlight>
                  <a:srgbClr val="FFFFFF"/>
                </a:highlight>
                <a:latin typeface="-apple-system"/>
              </a:rPr>
              <a:t>都具有特殊性。</a:t>
            </a:r>
            <a:endParaRPr lang="en-US" altLang="zh-CN" b="0" i="0" dirty="0">
              <a:solidFill>
                <a:srgbClr val="191B1F"/>
              </a:solidFill>
              <a:effectLst/>
              <a:highlight>
                <a:srgbClr val="FFFFFF"/>
              </a:highlight>
              <a:latin typeface="-apple-system"/>
            </a:endParaRPr>
          </a:p>
          <a:p>
            <a:r>
              <a:rPr lang="zh-CN" altLang="en-US" b="0" i="0" dirty="0">
                <a:solidFill>
                  <a:srgbClr val="191B1F"/>
                </a:solidFill>
                <a:effectLst/>
                <a:highlight>
                  <a:srgbClr val="FFFFFF"/>
                </a:highlight>
                <a:latin typeface="-apple-system"/>
              </a:rPr>
              <a:t>因此，</a:t>
            </a:r>
            <a:r>
              <a:rPr lang="en-US" altLang="zh-CN" b="1" i="0" dirty="0" err="1">
                <a:solidFill>
                  <a:srgbClr val="191B1F"/>
                </a:solidFill>
                <a:effectLst/>
                <a:highlight>
                  <a:srgbClr val="FFFFFF"/>
                </a:highlight>
                <a:latin typeface="-apple-system"/>
              </a:rPr>
              <a:t>DreamRec</a:t>
            </a:r>
            <a:r>
              <a:rPr lang="en-US" altLang="zh-CN" b="1" i="0" dirty="0">
                <a:solidFill>
                  <a:srgbClr val="191B1F"/>
                </a:solidFill>
                <a:effectLst/>
                <a:highlight>
                  <a:srgbClr val="FFFFFF"/>
                </a:highlight>
                <a:latin typeface="-apple-system"/>
              </a:rPr>
              <a:t> </a:t>
            </a:r>
            <a:r>
              <a:rPr lang="zh-CN" altLang="en-US" b="1" i="0" dirty="0">
                <a:solidFill>
                  <a:srgbClr val="191B1F"/>
                </a:solidFill>
                <a:effectLst/>
                <a:highlight>
                  <a:srgbClr val="FFFFFF"/>
                </a:highlight>
                <a:latin typeface="-apple-system"/>
              </a:rPr>
              <a:t>具有直接模拟用户偏好的优点，而无需依赖分类和负采样。</a:t>
            </a:r>
            <a:endParaRPr lang="zh-CN" altLang="en-US" dirty="0"/>
          </a:p>
        </p:txBody>
      </p:sp>
    </p:spTree>
    <p:extLst>
      <p:ext uri="{BB962C8B-B14F-4D97-AF65-F5344CB8AC3E}">
        <p14:creationId xmlns:p14="http://schemas.microsoft.com/office/powerpoint/2010/main" val="38066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91B1F"/>
                </a:solidFill>
                <a:effectLst/>
                <a:highlight>
                  <a:srgbClr val="FFFFFF"/>
                </a:highlight>
                <a:latin typeface="-apple-system"/>
              </a:rPr>
              <a:t>只对目标</a:t>
            </a:r>
            <a:r>
              <a:rPr lang="en-US" altLang="zh-CN" b="0" i="0" dirty="0">
                <a:solidFill>
                  <a:srgbClr val="191B1F"/>
                </a:solidFill>
                <a:effectLst/>
                <a:highlight>
                  <a:srgbClr val="FFFFFF"/>
                </a:highlight>
                <a:latin typeface="-apple-system"/>
              </a:rPr>
              <a:t>item</a:t>
            </a:r>
            <a:r>
              <a:rPr lang="zh-CN" altLang="en-US" b="0" i="0" dirty="0">
                <a:solidFill>
                  <a:srgbClr val="191B1F"/>
                </a:solidFill>
                <a:effectLst/>
                <a:highlight>
                  <a:srgbClr val="FFFFFF"/>
                </a:highlight>
                <a:latin typeface="-apple-system"/>
              </a:rPr>
              <a:t>而不是整个序列进行去噪，作者认为这更适合于序列推荐</a:t>
            </a:r>
            <a:endParaRPr lang="en-US" altLang="zh-CN" b="0" i="0" dirty="0">
              <a:solidFill>
                <a:srgbClr val="191B1F"/>
              </a:solidFill>
              <a:effectLst/>
              <a:highlight>
                <a:srgbClr val="FFFFFF"/>
              </a:highlight>
              <a:latin typeface="-apple-system"/>
            </a:endParaRPr>
          </a:p>
          <a:p>
            <a:r>
              <a:rPr lang="zh-CN" altLang="en-US" b="0" i="0" dirty="0">
                <a:solidFill>
                  <a:srgbClr val="191B1F"/>
                </a:solidFill>
                <a:effectLst/>
                <a:highlight>
                  <a:srgbClr val="FFFFFF"/>
                </a:highlight>
                <a:latin typeface="-apple-system"/>
              </a:rPr>
              <a:t>论文在正向过程中增加了一个额外的转换，将离散的</a:t>
            </a:r>
            <a:r>
              <a:rPr lang="en-US" altLang="zh-CN" b="0" i="0" dirty="0">
                <a:solidFill>
                  <a:srgbClr val="191B1F"/>
                </a:solidFill>
                <a:effectLst/>
                <a:highlight>
                  <a:srgbClr val="FFFFFF"/>
                </a:highlight>
                <a:latin typeface="-apple-system"/>
              </a:rPr>
              <a:t>item</a:t>
            </a:r>
            <a:r>
              <a:rPr lang="zh-CN" altLang="en-US" b="0" i="0" dirty="0">
                <a:solidFill>
                  <a:srgbClr val="191B1F"/>
                </a:solidFill>
                <a:effectLst/>
                <a:highlight>
                  <a:srgbClr val="FFFFFF"/>
                </a:highlight>
                <a:latin typeface="-apple-system"/>
              </a:rPr>
              <a:t>映射为隐藏表示（</a:t>
            </a:r>
            <a:r>
              <a:rPr lang="en-US" altLang="zh-CN" b="0" i="0" dirty="0">
                <a:solidFill>
                  <a:srgbClr val="191B1F"/>
                </a:solidFill>
                <a:effectLst/>
                <a:highlight>
                  <a:srgbClr val="FFFFFF"/>
                </a:highlight>
                <a:latin typeface="-apple-system"/>
              </a:rPr>
              <a:t>hidden representation</a:t>
            </a:r>
            <a:r>
              <a:rPr lang="zh-CN" altLang="en-US" b="0" i="0" dirty="0">
                <a:solidFill>
                  <a:srgbClr val="191B1F"/>
                </a:solidFill>
                <a:effectLst/>
                <a:highlight>
                  <a:srgbClr val="FFFFFF"/>
                </a:highlight>
                <a:latin typeface="-apple-system"/>
              </a:rPr>
              <a:t>）。</a:t>
            </a:r>
            <a:endParaRPr lang="en-US" altLang="zh-CN" b="0" i="0" dirty="0">
              <a:solidFill>
                <a:srgbClr val="191B1F"/>
              </a:solidFill>
              <a:effectLst/>
              <a:highlight>
                <a:srgbClr val="FFFFFF"/>
              </a:highlight>
              <a:latin typeface="-apple-system"/>
            </a:endParaRPr>
          </a:p>
          <a:p>
            <a:r>
              <a:rPr lang="zh-CN" altLang="en-US" b="0" i="0" dirty="0">
                <a:solidFill>
                  <a:srgbClr val="191B1F"/>
                </a:solidFill>
                <a:effectLst/>
                <a:highlight>
                  <a:srgbClr val="FFFFFF"/>
                </a:highlight>
                <a:latin typeface="-apple-system"/>
              </a:rPr>
              <a:t>在反向过程中，添加了另一个转换，通过使用一个线性</a:t>
            </a:r>
            <a:r>
              <a:rPr lang="en-US" altLang="zh-CN" b="0" i="0" dirty="0">
                <a:solidFill>
                  <a:srgbClr val="191B1F"/>
                </a:solidFill>
                <a:effectLst/>
                <a:highlight>
                  <a:srgbClr val="FFFFFF"/>
                </a:highlight>
                <a:latin typeface="-apple-system"/>
              </a:rPr>
              <a:t>layer</a:t>
            </a:r>
            <a:r>
              <a:rPr lang="zh-CN" altLang="en-US" b="0" i="0" dirty="0">
                <a:solidFill>
                  <a:srgbClr val="191B1F"/>
                </a:solidFill>
                <a:effectLst/>
                <a:highlight>
                  <a:srgbClr val="FFFFFF"/>
                </a:highlight>
                <a:latin typeface="-apple-system"/>
              </a:rPr>
              <a:t>，将</a:t>
            </a:r>
            <a:r>
              <a:rPr lang="en-US" altLang="zh-CN" b="0" i="0" dirty="0">
                <a:solidFill>
                  <a:srgbClr val="191B1F"/>
                </a:solidFill>
                <a:effectLst/>
                <a:highlight>
                  <a:srgbClr val="FFFFFF"/>
                </a:highlight>
                <a:latin typeface="-apple-system"/>
              </a:rPr>
              <a:t>item</a:t>
            </a:r>
            <a:r>
              <a:rPr lang="zh-CN" altLang="en-US" b="0" i="0" dirty="0">
                <a:solidFill>
                  <a:srgbClr val="191B1F"/>
                </a:solidFill>
                <a:effectLst/>
                <a:highlight>
                  <a:srgbClr val="FFFFFF"/>
                </a:highlight>
                <a:latin typeface="-apple-system"/>
              </a:rPr>
              <a:t>的隐藏表示转换回概率分布。目标函数中还引入了一个额外的</a:t>
            </a:r>
            <a:r>
              <a:rPr lang="en-US" altLang="zh-CN" b="0" i="0" dirty="0">
                <a:solidFill>
                  <a:srgbClr val="191B1F"/>
                </a:solidFill>
                <a:effectLst/>
                <a:highlight>
                  <a:srgbClr val="FFFFFF"/>
                </a:highlight>
                <a:latin typeface="-apple-system"/>
              </a:rPr>
              <a:t>KL</a:t>
            </a:r>
            <a:r>
              <a:rPr lang="zh-CN" altLang="en-US" b="0" i="0" dirty="0">
                <a:solidFill>
                  <a:srgbClr val="191B1F"/>
                </a:solidFill>
                <a:effectLst/>
                <a:highlight>
                  <a:srgbClr val="FFFFFF"/>
                </a:highlight>
                <a:latin typeface="-apple-system"/>
              </a:rPr>
              <a:t>散度项，以控制这个额外转换过程。</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232339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2024/5/18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2024/5/18</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ithub.com/YiyanXu/DiffRec"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62D0222-BD0B-48D3-55CB-910105DCD057}"/>
              </a:ext>
            </a:extLst>
          </p:cNvPr>
          <p:cNvSpPr>
            <a:spLocks noGrp="1"/>
          </p:cNvSpPr>
          <p:nvPr>
            <p:ph type="ctrTitle"/>
          </p:nvPr>
        </p:nvSpPr>
        <p:spPr/>
        <p:txBody>
          <a:bodyPr/>
          <a:lstStyle/>
          <a:p>
            <a:endParaRPr lang="zh-CN" altLang="en-US"/>
          </a:p>
        </p:txBody>
      </p:sp>
      <p:sp>
        <p:nvSpPr>
          <p:cNvPr id="5" name="副标题 4">
            <a:extLst>
              <a:ext uri="{FF2B5EF4-FFF2-40B4-BE49-F238E27FC236}">
                <a16:creationId xmlns:a16="http://schemas.microsoft.com/office/drawing/2014/main" id="{9F27F712-8600-F7C8-6A49-1940247FB5F4}"/>
              </a:ext>
            </a:extLst>
          </p:cNvPr>
          <p:cNvSpPr>
            <a:spLocks noGrp="1"/>
          </p:cNvSpPr>
          <p:nvPr>
            <p:ph type="subTitle" idx="1"/>
          </p:nvPr>
        </p:nvSpPr>
        <p:spPr>
          <a:xfrm>
            <a:off x="1499416" y="3318212"/>
            <a:ext cx="9144000" cy="1655762"/>
          </a:xfrm>
        </p:spPr>
        <p:txBody>
          <a:bodyPr/>
          <a:lstStyle/>
          <a:p>
            <a:endParaRPr lang="zh-CN" altLang="en-US"/>
          </a:p>
        </p:txBody>
      </p:sp>
      <p:sp>
        <p:nvSpPr>
          <p:cNvPr id="6" name="矩形 5">
            <a:extLst>
              <a:ext uri="{FF2B5EF4-FFF2-40B4-BE49-F238E27FC236}">
                <a16:creationId xmlns:a16="http://schemas.microsoft.com/office/drawing/2014/main" id="{25DD4146-5A23-8146-8280-CF1F784C9313}"/>
              </a:ext>
            </a:extLst>
          </p:cNvPr>
          <p:cNvSpPr/>
          <p:nvPr/>
        </p:nvSpPr>
        <p:spPr>
          <a:xfrm>
            <a:off x="0" y="1104009"/>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 name="直接连接符 6">
            <a:extLst>
              <a:ext uri="{FF2B5EF4-FFF2-40B4-BE49-F238E27FC236}">
                <a16:creationId xmlns:a16="http://schemas.microsoft.com/office/drawing/2014/main" id="{A894B052-EA19-04B2-8166-736E1E621A20}"/>
              </a:ext>
            </a:extLst>
          </p:cNvPr>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494926E0-F32A-83DC-5324-592DE3EECE67}"/>
              </a:ext>
            </a:extLst>
          </p:cNvPr>
          <p:cNvSpPr/>
          <p:nvPr/>
        </p:nvSpPr>
        <p:spPr>
          <a:xfrm>
            <a:off x="247840" y="2893776"/>
            <a:ext cx="11944160" cy="646331"/>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Diffusion Model in Recommendation</a:t>
            </a:r>
          </a:p>
        </p:txBody>
      </p:sp>
      <p:pic>
        <p:nvPicPr>
          <p:cNvPr id="9" name="图片 8">
            <a:extLst>
              <a:ext uri="{FF2B5EF4-FFF2-40B4-BE49-F238E27FC236}">
                <a16:creationId xmlns:a16="http://schemas.microsoft.com/office/drawing/2014/main" id="{62C82990-4BEC-4530-C23B-0F54446F07A8}"/>
              </a:ext>
            </a:extLst>
          </p:cNvPr>
          <p:cNvPicPr>
            <a:picLocks noChangeAspect="1"/>
          </p:cNvPicPr>
          <p:nvPr/>
        </p:nvPicPr>
        <p:blipFill>
          <a:blip r:embed="rId2"/>
          <a:stretch>
            <a:fillRect/>
          </a:stretch>
        </p:blipFill>
        <p:spPr>
          <a:xfrm>
            <a:off x="10804254" y="5914834"/>
            <a:ext cx="1436914" cy="963262"/>
          </a:xfrm>
          <a:prstGeom prst="rect">
            <a:avLst/>
          </a:prstGeom>
        </p:spPr>
      </p:pic>
      <p:sp>
        <p:nvSpPr>
          <p:cNvPr id="10" name="灯片编号占位符 5">
            <a:extLst>
              <a:ext uri="{FF2B5EF4-FFF2-40B4-BE49-F238E27FC236}">
                <a16:creationId xmlns:a16="http://schemas.microsoft.com/office/drawing/2014/main" id="{AF2B81E2-D5C6-AF4F-9702-3E2A39D65267}"/>
              </a:ext>
            </a:extLst>
          </p:cNvPr>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dirty="0"/>
          </a:p>
        </p:txBody>
      </p:sp>
      <p:sp>
        <p:nvSpPr>
          <p:cNvPr id="11" name="矩形 10">
            <a:extLst>
              <a:ext uri="{FF2B5EF4-FFF2-40B4-BE49-F238E27FC236}">
                <a16:creationId xmlns:a16="http://schemas.microsoft.com/office/drawing/2014/main" id="{BB7696FC-E5AE-ACBE-DEDA-63F5CF0FD8DF}"/>
              </a:ext>
            </a:extLst>
          </p:cNvPr>
          <p:cNvSpPr/>
          <p:nvPr/>
        </p:nvSpPr>
        <p:spPr>
          <a:xfrm>
            <a:off x="309246" y="3688046"/>
            <a:ext cx="11213465" cy="461665"/>
          </a:xfrm>
          <a:prstGeom prst="rect">
            <a:avLst/>
          </a:prstGeom>
        </p:spPr>
        <p:txBody>
          <a:bodyPr wrap="square">
            <a:spAutoFit/>
          </a:bodyPr>
          <a:lstStyle/>
          <a:p>
            <a:pPr algn="ctr"/>
            <a:r>
              <a:rPr lang="zh-CN" alt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2024)</a:t>
            </a:r>
          </a:p>
        </p:txBody>
      </p:sp>
      <p:sp>
        <p:nvSpPr>
          <p:cNvPr id="12" name="文本框 11">
            <a:extLst>
              <a:ext uri="{FF2B5EF4-FFF2-40B4-BE49-F238E27FC236}">
                <a16:creationId xmlns:a16="http://schemas.microsoft.com/office/drawing/2014/main" id="{BE08FD86-567A-9C80-5C21-A37C760F7DAC}"/>
              </a:ext>
            </a:extLst>
          </p:cNvPr>
          <p:cNvSpPr txBox="1"/>
          <p:nvPr/>
        </p:nvSpPr>
        <p:spPr>
          <a:xfrm>
            <a:off x="7768381" y="6007744"/>
            <a:ext cx="2911374"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Ke</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Gan</a:t>
            </a:r>
          </a:p>
        </p:txBody>
      </p:sp>
      <p:pic>
        <p:nvPicPr>
          <p:cNvPr id="17" name="图片 16">
            <a:extLst>
              <a:ext uri="{FF2B5EF4-FFF2-40B4-BE49-F238E27FC236}">
                <a16:creationId xmlns:a16="http://schemas.microsoft.com/office/drawing/2014/main" id="{77F37397-5406-CA80-F7EB-C689B4AF3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991" y="5996211"/>
            <a:ext cx="828000" cy="828000"/>
          </a:xfrm>
          <a:prstGeom prst="rect">
            <a:avLst/>
          </a:prstGeom>
        </p:spPr>
      </p:pic>
      <p:pic>
        <p:nvPicPr>
          <p:cNvPr id="18" name="Picture 8" descr="æ¥çæºå¾å">
            <a:extLst>
              <a:ext uri="{FF2B5EF4-FFF2-40B4-BE49-F238E27FC236}">
                <a16:creationId xmlns:a16="http://schemas.microsoft.com/office/drawing/2014/main" id="{EC3886A5-3259-2218-44A9-16F8164789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6347" y="6012140"/>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æ¥çæºå¾å">
            <a:extLst>
              <a:ext uri="{FF2B5EF4-FFF2-40B4-BE49-F238E27FC236}">
                <a16:creationId xmlns:a16="http://schemas.microsoft.com/office/drawing/2014/main" id="{55FC9FD0-2C34-302B-9B7E-AB3CDABF0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739" y="6069670"/>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æ¥çæºå¾å">
            <a:extLst>
              <a:ext uri="{FF2B5EF4-FFF2-40B4-BE49-F238E27FC236}">
                <a16:creationId xmlns:a16="http://schemas.microsoft.com/office/drawing/2014/main" id="{1D1F4F44-DD3C-C9A6-B60A-0BBCC887B1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3003" y="5996211"/>
            <a:ext cx="836364" cy="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9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C658BC85-8AAB-1C8E-7EFD-B8BCDC50C484}"/>
              </a:ext>
            </a:extLst>
          </p:cNvPr>
          <p:cNvSpPr/>
          <p:nvPr/>
        </p:nvSpPr>
        <p:spPr>
          <a:xfrm>
            <a:off x="0" y="1016976"/>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D5F3875F-267A-893F-937F-01244FDF3C36}"/>
              </a:ext>
            </a:extLst>
          </p:cNvPr>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id="{3D655F86-445C-5ED3-1A58-EFBA6EB722BC}"/>
              </a:ext>
            </a:extLst>
          </p:cNvPr>
          <p:cNvPicPr>
            <a:picLocks noChangeAspect="1"/>
          </p:cNvPicPr>
          <p:nvPr/>
        </p:nvPicPr>
        <p:blipFill>
          <a:blip r:embed="rId2"/>
          <a:stretch>
            <a:fillRect/>
          </a:stretch>
        </p:blipFill>
        <p:spPr>
          <a:xfrm>
            <a:off x="10755086" y="5894738"/>
            <a:ext cx="1436914" cy="963262"/>
          </a:xfrm>
          <a:prstGeom prst="rect">
            <a:avLst/>
          </a:prstGeom>
        </p:spPr>
      </p:pic>
      <p:sp>
        <p:nvSpPr>
          <p:cNvPr id="19" name="灯片编号占位符 5">
            <a:extLst>
              <a:ext uri="{FF2B5EF4-FFF2-40B4-BE49-F238E27FC236}">
                <a16:creationId xmlns:a16="http://schemas.microsoft.com/office/drawing/2014/main" id="{78CC8799-5D47-F436-E712-8CCB4EF16471}"/>
              </a:ext>
            </a:extLst>
          </p:cNvPr>
          <p:cNvSpPr>
            <a:spLocks noGrp="1"/>
          </p:cNvSpPr>
          <p:nvPr>
            <p:ph type="sldNum" sz="quarter" idx="12"/>
          </p:nvPr>
        </p:nvSpPr>
        <p:spPr>
          <a:xfrm>
            <a:off x="8610600" y="6432550"/>
            <a:ext cx="2743200" cy="365125"/>
          </a:xfrm>
        </p:spPr>
        <p:txBody>
          <a:bodyPr/>
          <a:lstStyle/>
          <a:p>
            <a:fld id="{7FED5459-E582-4DAA-BA57-60FF09140233}" type="slidenum">
              <a:rPr lang="zh-CN" altLang="en-US" smtClean="0"/>
              <a:t>2</a:t>
            </a:fld>
            <a:endParaRPr lang="zh-CN" altLang="en-US"/>
          </a:p>
        </p:txBody>
      </p:sp>
      <p:sp>
        <p:nvSpPr>
          <p:cNvPr id="20" name="文本框 21">
            <a:extLst>
              <a:ext uri="{FF2B5EF4-FFF2-40B4-BE49-F238E27FC236}">
                <a16:creationId xmlns:a16="http://schemas.microsoft.com/office/drawing/2014/main" id="{E8E5E237-29EC-F455-F433-C94AE7FAB99B}"/>
              </a:ext>
            </a:extLst>
          </p:cNvPr>
          <p:cNvSpPr txBox="1"/>
          <p:nvPr/>
        </p:nvSpPr>
        <p:spPr>
          <a:xfrm>
            <a:off x="5437487" y="2284758"/>
            <a:ext cx="3657600" cy="1975862"/>
          </a:xfrm>
          <a:prstGeom prst="rect">
            <a:avLst/>
          </a:prstGeom>
          <a:noFill/>
        </p:spPr>
        <p:txBody>
          <a:bodyPr wrap="square" rtlCol="0" anchor="ctr">
            <a:spAutoFit/>
          </a:bodyPr>
          <a:lstStyle/>
          <a:p>
            <a:pPr>
              <a:lnSpc>
                <a:spcPts val="5000"/>
              </a:lnSpc>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p>
          <a:p>
            <a:pPr>
              <a:lnSpc>
                <a:spcPts val="5000"/>
              </a:lnSpc>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p>
          <a:p>
            <a:pPr>
              <a:lnSpc>
                <a:spcPts val="5000"/>
              </a:lnSpc>
            </a:pP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p>
        </p:txBody>
      </p:sp>
      <p:pic>
        <p:nvPicPr>
          <p:cNvPr id="21" name="图片 20">
            <a:extLst>
              <a:ext uri="{FF2B5EF4-FFF2-40B4-BE49-F238E27FC236}">
                <a16:creationId xmlns:a16="http://schemas.microsoft.com/office/drawing/2014/main" id="{F87A6900-3555-39AA-C8DE-15DECE334038}"/>
              </a:ext>
            </a:extLst>
          </p:cNvPr>
          <p:cNvPicPr>
            <a:picLocks noChangeAspect="1"/>
          </p:cNvPicPr>
          <p:nvPr/>
        </p:nvPicPr>
        <p:blipFill>
          <a:blip r:embed="rId3"/>
          <a:stretch>
            <a:fillRect/>
          </a:stretch>
        </p:blipFill>
        <p:spPr>
          <a:xfrm>
            <a:off x="877000" y="1743940"/>
            <a:ext cx="3554276" cy="5371042"/>
          </a:xfrm>
          <a:prstGeom prst="rect">
            <a:avLst/>
          </a:prstGeom>
        </p:spPr>
      </p:pic>
      <p:pic>
        <p:nvPicPr>
          <p:cNvPr id="22" name="图片 21">
            <a:extLst>
              <a:ext uri="{FF2B5EF4-FFF2-40B4-BE49-F238E27FC236}">
                <a16:creationId xmlns:a16="http://schemas.microsoft.com/office/drawing/2014/main" id="{6A696D6D-3852-25D1-87F5-7752C898B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767" y="5728026"/>
            <a:ext cx="828000" cy="828000"/>
          </a:xfrm>
          <a:prstGeom prst="rect">
            <a:avLst/>
          </a:prstGeom>
        </p:spPr>
      </p:pic>
      <p:pic>
        <p:nvPicPr>
          <p:cNvPr id="23" name="Picture 8" descr="æ¥çæºå¾å">
            <a:extLst>
              <a:ext uri="{FF2B5EF4-FFF2-40B4-BE49-F238E27FC236}">
                <a16:creationId xmlns:a16="http://schemas.microsoft.com/office/drawing/2014/main" id="{6A65D6EA-6B63-975C-823F-6664EA2DBF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8123" y="5743955"/>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æ¥çæºå¾å">
            <a:extLst>
              <a:ext uri="{FF2B5EF4-FFF2-40B4-BE49-F238E27FC236}">
                <a16:creationId xmlns:a16="http://schemas.microsoft.com/office/drawing/2014/main" id="{9C4E5BF2-1D9C-D0A2-8105-E0DCBB655B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6515" y="5801485"/>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æ¥çæºå¾å">
            <a:extLst>
              <a:ext uri="{FF2B5EF4-FFF2-40B4-BE49-F238E27FC236}">
                <a16:creationId xmlns:a16="http://schemas.microsoft.com/office/drawing/2014/main" id="{4BA17AFA-A8A5-F5A2-9FA8-204EE2C06A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779" y="5728026"/>
            <a:ext cx="836364" cy="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76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6071" y="1012001"/>
            <a:ext cx="11150058" cy="400110"/>
          </a:xfrm>
          <a:prstGeom prst="rect">
            <a:avLst/>
          </a:prstGeom>
          <a:noFill/>
        </p:spPr>
        <p:txBody>
          <a:bodyPr wrap="square" rtlCol="0" anchor="t">
            <a:spAutoFit/>
          </a:bodyPr>
          <a:lstStyle/>
          <a:p>
            <a:endParaRPr lang="zh-CN" altLang="en-US" sz="2000" dirty="0">
              <a:latin typeface="Times New Roman Regular" panose="02020603050405020304" charset="0"/>
              <a:cs typeface="Times New Roman Regular" panose="02020603050405020304" charset="0"/>
            </a:endParaRPr>
          </a:p>
        </p:txBody>
      </p:sp>
      <p:pic>
        <p:nvPicPr>
          <p:cNvPr id="4" name="图片 3">
            <a:extLst>
              <a:ext uri="{FF2B5EF4-FFF2-40B4-BE49-F238E27FC236}">
                <a16:creationId xmlns:a16="http://schemas.microsoft.com/office/drawing/2014/main" id="{5C4C8216-7E75-B4E4-3998-9C3CC090E972}"/>
              </a:ext>
            </a:extLst>
          </p:cNvPr>
          <p:cNvPicPr>
            <a:picLocks noChangeAspect="1"/>
          </p:cNvPicPr>
          <p:nvPr/>
        </p:nvPicPr>
        <p:blipFill>
          <a:blip r:embed="rId3"/>
          <a:stretch>
            <a:fillRect/>
          </a:stretch>
        </p:blipFill>
        <p:spPr>
          <a:xfrm>
            <a:off x="1022059" y="881464"/>
            <a:ext cx="10483870" cy="4882379"/>
          </a:xfrm>
          <a:prstGeom prst="rect">
            <a:avLst/>
          </a:prstGeom>
        </p:spPr>
      </p:pic>
      <p:pic>
        <p:nvPicPr>
          <p:cNvPr id="5" name="图片 4">
            <a:extLst>
              <a:ext uri="{FF2B5EF4-FFF2-40B4-BE49-F238E27FC236}">
                <a16:creationId xmlns:a16="http://schemas.microsoft.com/office/drawing/2014/main" id="{F90A9F3A-79C7-0A50-12C7-67FDD05D0B7D}"/>
              </a:ext>
            </a:extLst>
          </p:cNvPr>
          <p:cNvPicPr>
            <a:picLocks noChangeAspect="1"/>
          </p:cNvPicPr>
          <p:nvPr/>
        </p:nvPicPr>
        <p:blipFill>
          <a:blip r:embed="rId4"/>
          <a:stretch>
            <a:fillRect/>
          </a:stretch>
        </p:blipFill>
        <p:spPr>
          <a:xfrm>
            <a:off x="3905185" y="732933"/>
            <a:ext cx="6264183" cy="327688"/>
          </a:xfrm>
          <a:prstGeom prst="rect">
            <a:avLst/>
          </a:prstGeom>
        </p:spPr>
      </p:pic>
      <p:pic>
        <p:nvPicPr>
          <p:cNvPr id="6" name="图片 5">
            <a:extLst>
              <a:ext uri="{FF2B5EF4-FFF2-40B4-BE49-F238E27FC236}">
                <a16:creationId xmlns:a16="http://schemas.microsoft.com/office/drawing/2014/main" id="{89931FE8-310C-F026-6A21-B7979F4B8EE8}"/>
              </a:ext>
            </a:extLst>
          </p:cNvPr>
          <p:cNvPicPr>
            <a:picLocks noChangeAspect="1"/>
          </p:cNvPicPr>
          <p:nvPr/>
        </p:nvPicPr>
        <p:blipFill>
          <a:blip r:embed="rId5"/>
          <a:stretch>
            <a:fillRect/>
          </a:stretch>
        </p:blipFill>
        <p:spPr>
          <a:xfrm>
            <a:off x="2827438" y="715411"/>
            <a:ext cx="1093163" cy="345210"/>
          </a:xfrm>
          <a:prstGeom prst="rect">
            <a:avLst/>
          </a:prstGeom>
        </p:spPr>
      </p:pic>
      <p:sp>
        <p:nvSpPr>
          <p:cNvPr id="8" name="文本框 7">
            <a:extLst>
              <a:ext uri="{FF2B5EF4-FFF2-40B4-BE49-F238E27FC236}">
                <a16:creationId xmlns:a16="http://schemas.microsoft.com/office/drawing/2014/main" id="{7B2722A0-89FD-E7AA-8B3A-96A525C4AA9D}"/>
              </a:ext>
            </a:extLst>
          </p:cNvPr>
          <p:cNvSpPr txBox="1"/>
          <p:nvPr/>
        </p:nvSpPr>
        <p:spPr>
          <a:xfrm>
            <a:off x="3700130" y="5976536"/>
            <a:ext cx="4359350" cy="369332"/>
          </a:xfrm>
          <a:prstGeom prst="rect">
            <a:avLst/>
          </a:prstGeom>
          <a:noFill/>
        </p:spPr>
        <p:txBody>
          <a:bodyPr wrap="square">
            <a:spAutoFit/>
          </a:bodyPr>
          <a:lstStyle/>
          <a:p>
            <a:r>
              <a:rPr lang="en-US" altLang="zh-CN" dirty="0"/>
              <a:t>Code:</a:t>
            </a:r>
            <a:r>
              <a:rPr lang="zh-CN" altLang="en-US" dirty="0"/>
              <a:t>https://github.com/WHUIR/DiffuRec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4807DE-101C-0214-BECE-26CFC7890CED}"/>
              </a:ext>
            </a:extLst>
          </p:cNvPr>
          <p:cNvPicPr>
            <a:picLocks noChangeAspect="1"/>
          </p:cNvPicPr>
          <p:nvPr/>
        </p:nvPicPr>
        <p:blipFill>
          <a:blip r:embed="rId3"/>
          <a:stretch>
            <a:fillRect/>
          </a:stretch>
        </p:blipFill>
        <p:spPr>
          <a:xfrm>
            <a:off x="739063" y="1048232"/>
            <a:ext cx="5585944" cy="4610500"/>
          </a:xfrm>
          <a:prstGeom prst="rect">
            <a:avLst/>
          </a:prstGeom>
        </p:spPr>
      </p:pic>
      <p:pic>
        <p:nvPicPr>
          <p:cNvPr id="3" name="图片 2">
            <a:extLst>
              <a:ext uri="{FF2B5EF4-FFF2-40B4-BE49-F238E27FC236}">
                <a16:creationId xmlns:a16="http://schemas.microsoft.com/office/drawing/2014/main" id="{D608754A-76CB-C340-DCD1-BAE51C73D6DC}"/>
              </a:ext>
            </a:extLst>
          </p:cNvPr>
          <p:cNvPicPr>
            <a:picLocks noChangeAspect="1"/>
          </p:cNvPicPr>
          <p:nvPr/>
        </p:nvPicPr>
        <p:blipFill>
          <a:blip r:embed="rId4"/>
          <a:stretch>
            <a:fillRect/>
          </a:stretch>
        </p:blipFill>
        <p:spPr>
          <a:xfrm>
            <a:off x="6718358" y="1798867"/>
            <a:ext cx="4861981" cy="3109229"/>
          </a:xfrm>
          <a:prstGeom prst="rect">
            <a:avLst/>
          </a:prstGeom>
        </p:spPr>
      </p:pic>
      <p:pic>
        <p:nvPicPr>
          <p:cNvPr id="4" name="图片 3">
            <a:extLst>
              <a:ext uri="{FF2B5EF4-FFF2-40B4-BE49-F238E27FC236}">
                <a16:creationId xmlns:a16="http://schemas.microsoft.com/office/drawing/2014/main" id="{EEF0BA1A-A5FF-7557-BE3C-E9816FD758D3}"/>
              </a:ext>
            </a:extLst>
          </p:cNvPr>
          <p:cNvPicPr>
            <a:picLocks noChangeAspect="1"/>
          </p:cNvPicPr>
          <p:nvPr/>
        </p:nvPicPr>
        <p:blipFill>
          <a:blip r:embed="rId5"/>
          <a:stretch>
            <a:fillRect/>
          </a:stretch>
        </p:blipFill>
        <p:spPr>
          <a:xfrm>
            <a:off x="2556367" y="758813"/>
            <a:ext cx="975668" cy="227960"/>
          </a:xfrm>
          <a:prstGeom prst="rect">
            <a:avLst/>
          </a:prstGeom>
        </p:spPr>
      </p:pic>
      <p:pic>
        <p:nvPicPr>
          <p:cNvPr id="5" name="图片 4">
            <a:extLst>
              <a:ext uri="{FF2B5EF4-FFF2-40B4-BE49-F238E27FC236}">
                <a16:creationId xmlns:a16="http://schemas.microsoft.com/office/drawing/2014/main" id="{F01FE6E9-82AE-78E4-49A9-779B533BA221}"/>
              </a:ext>
            </a:extLst>
          </p:cNvPr>
          <p:cNvPicPr>
            <a:picLocks noChangeAspect="1"/>
          </p:cNvPicPr>
          <p:nvPr/>
        </p:nvPicPr>
        <p:blipFill>
          <a:blip r:embed="rId6"/>
          <a:stretch>
            <a:fillRect/>
          </a:stretch>
        </p:blipFill>
        <p:spPr>
          <a:xfrm>
            <a:off x="3532035" y="755837"/>
            <a:ext cx="6145618" cy="297711"/>
          </a:xfrm>
          <a:prstGeom prst="rect">
            <a:avLst/>
          </a:prstGeom>
        </p:spPr>
      </p:pic>
      <p:sp>
        <p:nvSpPr>
          <p:cNvPr id="8" name="文本框 7">
            <a:extLst>
              <a:ext uri="{FF2B5EF4-FFF2-40B4-BE49-F238E27FC236}">
                <a16:creationId xmlns:a16="http://schemas.microsoft.com/office/drawing/2014/main" id="{DC5C9F7C-9354-395A-AF44-CF53CCFECAD9}"/>
              </a:ext>
            </a:extLst>
          </p:cNvPr>
          <p:cNvSpPr txBox="1"/>
          <p:nvPr/>
        </p:nvSpPr>
        <p:spPr>
          <a:xfrm>
            <a:off x="4114800" y="5951127"/>
            <a:ext cx="4253023" cy="369332"/>
          </a:xfrm>
          <a:prstGeom prst="rect">
            <a:avLst/>
          </a:prstGeom>
          <a:noFill/>
        </p:spPr>
        <p:txBody>
          <a:bodyPr wrap="square">
            <a:spAutoFit/>
          </a:bodyPr>
          <a:lstStyle/>
          <a:p>
            <a:r>
              <a:rPr lang="en-US" altLang="zh-CN" dirty="0" err="1"/>
              <a:t>Code:https</a:t>
            </a:r>
            <a:r>
              <a:rPr lang="en-US" altLang="zh-CN" dirty="0"/>
              <a:t>://github.com/HKUDS/</a:t>
            </a:r>
            <a:r>
              <a:rPr lang="en-US" altLang="zh-CN" dirty="0" err="1"/>
              <a:t>DiffKG</a:t>
            </a:r>
            <a:endParaRPr lang="zh-CN" altLang="en-US" dirty="0"/>
          </a:p>
        </p:txBody>
      </p:sp>
    </p:spTree>
    <p:extLst>
      <p:ext uri="{BB962C8B-B14F-4D97-AF65-F5344CB8AC3E}">
        <p14:creationId xmlns:p14="http://schemas.microsoft.com/office/powerpoint/2010/main" val="356937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D595DB-1416-D1A4-5574-1CC134DA8CE7}"/>
              </a:ext>
            </a:extLst>
          </p:cNvPr>
          <p:cNvPicPr>
            <a:picLocks noChangeAspect="1"/>
          </p:cNvPicPr>
          <p:nvPr/>
        </p:nvPicPr>
        <p:blipFill>
          <a:blip r:embed="rId3"/>
          <a:stretch>
            <a:fillRect/>
          </a:stretch>
        </p:blipFill>
        <p:spPr>
          <a:xfrm>
            <a:off x="3391517" y="1571065"/>
            <a:ext cx="7552074" cy="3932261"/>
          </a:xfrm>
          <a:prstGeom prst="rect">
            <a:avLst/>
          </a:prstGeom>
        </p:spPr>
      </p:pic>
      <p:pic>
        <p:nvPicPr>
          <p:cNvPr id="3" name="图片 2">
            <a:extLst>
              <a:ext uri="{FF2B5EF4-FFF2-40B4-BE49-F238E27FC236}">
                <a16:creationId xmlns:a16="http://schemas.microsoft.com/office/drawing/2014/main" id="{15428350-6DB1-0294-BC02-13ABC9651053}"/>
              </a:ext>
            </a:extLst>
          </p:cNvPr>
          <p:cNvPicPr>
            <a:picLocks noChangeAspect="1"/>
          </p:cNvPicPr>
          <p:nvPr/>
        </p:nvPicPr>
        <p:blipFill>
          <a:blip r:embed="rId4"/>
          <a:stretch>
            <a:fillRect/>
          </a:stretch>
        </p:blipFill>
        <p:spPr>
          <a:xfrm>
            <a:off x="4297920" y="1184397"/>
            <a:ext cx="978911" cy="216391"/>
          </a:xfrm>
          <a:prstGeom prst="rect">
            <a:avLst/>
          </a:prstGeom>
        </p:spPr>
      </p:pic>
      <p:pic>
        <p:nvPicPr>
          <p:cNvPr id="4" name="图片 3">
            <a:extLst>
              <a:ext uri="{FF2B5EF4-FFF2-40B4-BE49-F238E27FC236}">
                <a16:creationId xmlns:a16="http://schemas.microsoft.com/office/drawing/2014/main" id="{07CF3AC3-9625-621C-1481-4CBF05184002}"/>
              </a:ext>
            </a:extLst>
          </p:cNvPr>
          <p:cNvPicPr>
            <a:picLocks noChangeAspect="1"/>
          </p:cNvPicPr>
          <p:nvPr/>
        </p:nvPicPr>
        <p:blipFill>
          <a:blip r:embed="rId5"/>
          <a:stretch>
            <a:fillRect/>
          </a:stretch>
        </p:blipFill>
        <p:spPr>
          <a:xfrm>
            <a:off x="5266783" y="1174349"/>
            <a:ext cx="2720337" cy="288520"/>
          </a:xfrm>
          <a:prstGeom prst="rect">
            <a:avLst/>
          </a:prstGeom>
        </p:spPr>
      </p:pic>
      <p:sp>
        <p:nvSpPr>
          <p:cNvPr id="9" name="文本框 8">
            <a:extLst>
              <a:ext uri="{FF2B5EF4-FFF2-40B4-BE49-F238E27FC236}">
                <a16:creationId xmlns:a16="http://schemas.microsoft.com/office/drawing/2014/main" id="{41C4B9B1-D916-F0E7-B1BB-9B656DD59256}"/>
              </a:ext>
            </a:extLst>
          </p:cNvPr>
          <p:cNvSpPr txBox="1"/>
          <p:nvPr/>
        </p:nvSpPr>
        <p:spPr>
          <a:xfrm>
            <a:off x="3221665" y="5673603"/>
            <a:ext cx="6145618" cy="369332"/>
          </a:xfrm>
          <a:prstGeom prst="rect">
            <a:avLst/>
          </a:prstGeom>
          <a:noFill/>
        </p:spPr>
        <p:txBody>
          <a:bodyPr wrap="square">
            <a:spAutoFit/>
          </a:bodyPr>
          <a:lstStyle/>
          <a:p>
            <a:r>
              <a:rPr lang="fr-FR" altLang="zh-CN" dirty="0">
                <a:hlinkClick r:id="rId6"/>
              </a:rPr>
              <a:t>GitHub - YiyanXu/DiffRec: Diffusion Recommender Model</a:t>
            </a:r>
            <a:endParaRPr lang="zh-CN" altLang="en-US" dirty="0"/>
          </a:p>
        </p:txBody>
      </p:sp>
      <p:pic>
        <p:nvPicPr>
          <p:cNvPr id="5" name="图片 4">
            <a:extLst>
              <a:ext uri="{FF2B5EF4-FFF2-40B4-BE49-F238E27FC236}">
                <a16:creationId xmlns:a16="http://schemas.microsoft.com/office/drawing/2014/main" id="{A0D5DE18-C5D8-D161-A3DF-4FEEF3038C50}"/>
              </a:ext>
            </a:extLst>
          </p:cNvPr>
          <p:cNvPicPr>
            <a:picLocks noChangeAspect="1"/>
          </p:cNvPicPr>
          <p:nvPr/>
        </p:nvPicPr>
        <p:blipFill>
          <a:blip r:embed="rId7"/>
          <a:stretch>
            <a:fillRect/>
          </a:stretch>
        </p:blipFill>
        <p:spPr>
          <a:xfrm>
            <a:off x="350874" y="2720278"/>
            <a:ext cx="3040643" cy="1417443"/>
          </a:xfrm>
          <a:prstGeom prst="rect">
            <a:avLst/>
          </a:prstGeom>
        </p:spPr>
      </p:pic>
    </p:spTree>
    <p:extLst>
      <p:ext uri="{BB962C8B-B14F-4D97-AF65-F5344CB8AC3E}">
        <p14:creationId xmlns:p14="http://schemas.microsoft.com/office/powerpoint/2010/main" val="265218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5D1B746-A59F-4CF1-C86B-DC43AD3F3B6F}"/>
              </a:ext>
            </a:extLst>
          </p:cNvPr>
          <p:cNvPicPr>
            <a:picLocks noChangeAspect="1"/>
          </p:cNvPicPr>
          <p:nvPr/>
        </p:nvPicPr>
        <p:blipFill>
          <a:blip r:embed="rId3"/>
          <a:stretch>
            <a:fillRect/>
          </a:stretch>
        </p:blipFill>
        <p:spPr>
          <a:xfrm>
            <a:off x="3033602" y="988015"/>
            <a:ext cx="5918311" cy="4625975"/>
          </a:xfrm>
          <a:prstGeom prst="rect">
            <a:avLst/>
          </a:prstGeom>
        </p:spPr>
      </p:pic>
      <p:sp>
        <p:nvSpPr>
          <p:cNvPr id="4" name="文本框 3">
            <a:extLst>
              <a:ext uri="{FF2B5EF4-FFF2-40B4-BE49-F238E27FC236}">
                <a16:creationId xmlns:a16="http://schemas.microsoft.com/office/drawing/2014/main" id="{C94D0553-8F7D-2B10-45F6-C605E76650E8}"/>
              </a:ext>
            </a:extLst>
          </p:cNvPr>
          <p:cNvSpPr txBox="1"/>
          <p:nvPr/>
        </p:nvSpPr>
        <p:spPr>
          <a:xfrm>
            <a:off x="3381154" y="5685319"/>
            <a:ext cx="6145618" cy="369332"/>
          </a:xfrm>
          <a:prstGeom prst="rect">
            <a:avLst/>
          </a:prstGeom>
          <a:noFill/>
        </p:spPr>
        <p:txBody>
          <a:bodyPr wrap="square">
            <a:spAutoFit/>
          </a:bodyPr>
          <a:lstStyle/>
          <a:p>
            <a:r>
              <a:rPr lang="en-US" altLang="zh-CN" dirty="0" err="1"/>
              <a:t>Code:https</a:t>
            </a:r>
            <a:r>
              <a:rPr lang="en-US" altLang="zh-CN" dirty="0"/>
              <a:t>://github.com/YangZhengyi98/</a:t>
            </a:r>
            <a:r>
              <a:rPr lang="en-US" altLang="zh-CN" dirty="0" err="1"/>
              <a:t>DreamRec</a:t>
            </a:r>
            <a:r>
              <a:rPr lang="en-US" altLang="zh-CN" dirty="0"/>
              <a:t> </a:t>
            </a:r>
            <a:endParaRPr lang="zh-CN" altLang="en-US" dirty="0"/>
          </a:p>
        </p:txBody>
      </p:sp>
      <p:pic>
        <p:nvPicPr>
          <p:cNvPr id="5" name="图片 4">
            <a:extLst>
              <a:ext uri="{FF2B5EF4-FFF2-40B4-BE49-F238E27FC236}">
                <a16:creationId xmlns:a16="http://schemas.microsoft.com/office/drawing/2014/main" id="{5BFFA1A2-3D69-AFDD-721B-995A8998D150}"/>
              </a:ext>
            </a:extLst>
          </p:cNvPr>
          <p:cNvPicPr>
            <a:picLocks noChangeAspect="1"/>
          </p:cNvPicPr>
          <p:nvPr/>
        </p:nvPicPr>
        <p:blipFill>
          <a:blip r:embed="rId4"/>
          <a:stretch>
            <a:fillRect/>
          </a:stretch>
        </p:blipFill>
        <p:spPr>
          <a:xfrm>
            <a:off x="0" y="748895"/>
            <a:ext cx="12192000" cy="312399"/>
          </a:xfrm>
          <a:prstGeom prst="rect">
            <a:avLst/>
          </a:prstGeom>
        </p:spPr>
      </p:pic>
    </p:spTree>
    <p:extLst>
      <p:ext uri="{BB962C8B-B14F-4D97-AF65-F5344CB8AC3E}">
        <p14:creationId xmlns:p14="http://schemas.microsoft.com/office/powerpoint/2010/main" val="42625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3162A4F-DAA2-6DD3-8A0C-19E650D25A48}"/>
              </a:ext>
            </a:extLst>
          </p:cNvPr>
          <p:cNvPicPr>
            <a:picLocks noChangeAspect="1"/>
          </p:cNvPicPr>
          <p:nvPr/>
        </p:nvPicPr>
        <p:blipFill>
          <a:blip r:embed="rId2"/>
          <a:stretch>
            <a:fillRect/>
          </a:stretch>
        </p:blipFill>
        <p:spPr>
          <a:xfrm>
            <a:off x="0" y="2572617"/>
            <a:ext cx="5876991" cy="2254565"/>
          </a:xfrm>
          <a:prstGeom prst="rect">
            <a:avLst/>
          </a:prstGeom>
        </p:spPr>
      </p:pic>
      <p:pic>
        <p:nvPicPr>
          <p:cNvPr id="6" name="图片 5">
            <a:extLst>
              <a:ext uri="{FF2B5EF4-FFF2-40B4-BE49-F238E27FC236}">
                <a16:creationId xmlns:a16="http://schemas.microsoft.com/office/drawing/2014/main" id="{3EF2CDCB-4280-2226-8BF3-293695426C07}"/>
              </a:ext>
            </a:extLst>
          </p:cNvPr>
          <p:cNvPicPr>
            <a:picLocks noChangeAspect="1"/>
          </p:cNvPicPr>
          <p:nvPr/>
        </p:nvPicPr>
        <p:blipFill>
          <a:blip r:embed="rId3"/>
          <a:stretch>
            <a:fillRect/>
          </a:stretch>
        </p:blipFill>
        <p:spPr>
          <a:xfrm>
            <a:off x="6227136" y="1314325"/>
            <a:ext cx="5330951" cy="4487917"/>
          </a:xfrm>
          <a:prstGeom prst="rect">
            <a:avLst/>
          </a:prstGeom>
        </p:spPr>
      </p:pic>
      <p:pic>
        <p:nvPicPr>
          <p:cNvPr id="8" name="图片 7">
            <a:extLst>
              <a:ext uri="{FF2B5EF4-FFF2-40B4-BE49-F238E27FC236}">
                <a16:creationId xmlns:a16="http://schemas.microsoft.com/office/drawing/2014/main" id="{70887FA4-35D7-E13D-C5D3-B0D7E1B17E2E}"/>
              </a:ext>
            </a:extLst>
          </p:cNvPr>
          <p:cNvPicPr>
            <a:picLocks noChangeAspect="1"/>
          </p:cNvPicPr>
          <p:nvPr/>
        </p:nvPicPr>
        <p:blipFill>
          <a:blip r:embed="rId4"/>
          <a:stretch>
            <a:fillRect/>
          </a:stretch>
        </p:blipFill>
        <p:spPr>
          <a:xfrm>
            <a:off x="3678863" y="897247"/>
            <a:ext cx="6059898" cy="417078"/>
          </a:xfrm>
          <a:prstGeom prst="rect">
            <a:avLst/>
          </a:prstGeom>
        </p:spPr>
      </p:pic>
      <p:pic>
        <p:nvPicPr>
          <p:cNvPr id="7" name="图片 6">
            <a:extLst>
              <a:ext uri="{FF2B5EF4-FFF2-40B4-BE49-F238E27FC236}">
                <a16:creationId xmlns:a16="http://schemas.microsoft.com/office/drawing/2014/main" id="{9D84A196-88BD-AA8D-9426-0E49064D473C}"/>
              </a:ext>
            </a:extLst>
          </p:cNvPr>
          <p:cNvPicPr>
            <a:picLocks noChangeAspect="1"/>
          </p:cNvPicPr>
          <p:nvPr/>
        </p:nvPicPr>
        <p:blipFill>
          <a:blip r:embed="rId5"/>
          <a:stretch>
            <a:fillRect/>
          </a:stretch>
        </p:blipFill>
        <p:spPr>
          <a:xfrm>
            <a:off x="2868357" y="1018286"/>
            <a:ext cx="938102" cy="214258"/>
          </a:xfrm>
          <a:prstGeom prst="rect">
            <a:avLst/>
          </a:prstGeom>
        </p:spPr>
      </p:pic>
    </p:spTree>
    <p:extLst>
      <p:ext uri="{BB962C8B-B14F-4D97-AF65-F5344CB8AC3E}">
        <p14:creationId xmlns:p14="http://schemas.microsoft.com/office/powerpoint/2010/main" val="395986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C4EC07F-154E-F2D6-F23B-483D53EF6EBA}"/>
              </a:ext>
            </a:extLst>
          </p:cNvPr>
          <p:cNvPicPr>
            <a:picLocks noChangeAspect="1"/>
          </p:cNvPicPr>
          <p:nvPr/>
        </p:nvPicPr>
        <p:blipFill>
          <a:blip r:embed="rId3"/>
          <a:stretch>
            <a:fillRect/>
          </a:stretch>
        </p:blipFill>
        <p:spPr>
          <a:xfrm>
            <a:off x="1653155" y="1851523"/>
            <a:ext cx="8885690" cy="3154953"/>
          </a:xfrm>
          <a:prstGeom prst="rect">
            <a:avLst/>
          </a:prstGeom>
        </p:spPr>
      </p:pic>
      <p:pic>
        <p:nvPicPr>
          <p:cNvPr id="3" name="图片 2">
            <a:extLst>
              <a:ext uri="{FF2B5EF4-FFF2-40B4-BE49-F238E27FC236}">
                <a16:creationId xmlns:a16="http://schemas.microsoft.com/office/drawing/2014/main" id="{7C739AAA-0C1D-8942-7352-0897D27B7387}"/>
              </a:ext>
            </a:extLst>
          </p:cNvPr>
          <p:cNvPicPr>
            <a:picLocks noChangeAspect="1"/>
          </p:cNvPicPr>
          <p:nvPr/>
        </p:nvPicPr>
        <p:blipFill>
          <a:blip r:embed="rId4"/>
          <a:stretch>
            <a:fillRect/>
          </a:stretch>
        </p:blipFill>
        <p:spPr>
          <a:xfrm>
            <a:off x="3432102" y="1128160"/>
            <a:ext cx="5753100" cy="476250"/>
          </a:xfrm>
          <a:prstGeom prst="rect">
            <a:avLst/>
          </a:prstGeom>
        </p:spPr>
      </p:pic>
    </p:spTree>
    <p:extLst>
      <p:ext uri="{BB962C8B-B14F-4D97-AF65-F5344CB8AC3E}">
        <p14:creationId xmlns:p14="http://schemas.microsoft.com/office/powerpoint/2010/main" val="283989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eaLnBrk="1" hangingPunct="1">
              <a:buNone/>
            </a:pPr>
            <a:r>
              <a:rPr lang="en-US" altLang="zh-CN" sz="5400" kern="12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mn-ea"/>
              </a:rPr>
              <a:t>Thank you!</a:t>
            </a:r>
            <a:endParaRPr lang="zh-CN" altLang="en-US" sz="5400" kern="12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7503</TotalTime>
  <Words>409</Words>
  <Application>Microsoft Office PowerPoint</Application>
  <PresentationFormat>宽屏</PresentationFormat>
  <Paragraphs>35</Paragraphs>
  <Slides>9</Slides>
  <Notes>6</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-apple-system</vt:lpstr>
      <vt:lpstr>Times New Roman Regular</vt:lpstr>
      <vt:lpstr>等线</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轲 甘</cp:lastModifiedBy>
  <cp:revision>1523</cp:revision>
  <dcterms:created xsi:type="dcterms:W3CDTF">2021-09-26T06:57:09Z</dcterms:created>
  <dcterms:modified xsi:type="dcterms:W3CDTF">2024-05-19T11:08:26Z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2052-3.8.1.6116</vt:lpwstr>
  </property>
</Properties>
</file>